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63" r:id="rId4"/>
    <p:sldId id="259" r:id="rId5"/>
    <p:sldId id="257" r:id="rId6"/>
    <p:sldId id="260" r:id="rId7"/>
    <p:sldId id="261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5492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721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217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8793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507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4254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0653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2999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521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1705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651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08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270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3344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6775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6451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7115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4EF29D6-9F0F-47DF-AD92-92C93C488A62}" type="datetimeFigureOut">
              <a:rPr lang="ru-RU" smtClean="0"/>
              <a:t>09.03.2020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953646F-7283-4F6E-950F-F6479A7A2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458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237528" y="0"/>
            <a:ext cx="12429528" cy="1711187"/>
          </a:xfrm>
        </p:spPr>
        <p:txBody>
          <a:bodyPr>
            <a:normAutofit/>
          </a:bodyPr>
          <a:lstStyle/>
          <a:p>
            <a:r>
              <a:rPr lang="uk-UA" dirty="0" smtClean="0"/>
              <a:t>Озброєння Німеччини та СРСР на початку Великої Вітчизняної Війни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994274" y="6465346"/>
            <a:ext cx="7197726" cy="392654"/>
          </a:xfrm>
        </p:spPr>
        <p:txBody>
          <a:bodyPr/>
          <a:lstStyle/>
          <a:p>
            <a:r>
              <a:rPr lang="uk-UA" dirty="0" smtClean="0"/>
              <a:t>Підготував студент групи ПТБД-11 Гирявий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1187"/>
            <a:ext cx="6960198" cy="514681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280" y="1711187"/>
            <a:ext cx="5248720" cy="475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65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387275"/>
            <a:ext cx="10131425" cy="645459"/>
          </a:xfrm>
        </p:spPr>
        <p:txBody>
          <a:bodyPr>
            <a:noAutofit/>
          </a:bodyPr>
          <a:lstStyle/>
          <a:p>
            <a:r>
              <a:rPr lang="ru-RU" sz="4400" b="1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Факти</a:t>
            </a:r>
            <a:r>
              <a:rPr lang="ru-RU" sz="44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400" b="1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докладніше</a:t>
            </a:r>
            <a:endParaRPr lang="ru-RU" sz="44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" y="559398"/>
            <a:ext cx="6228678" cy="6212541"/>
          </a:xfrm>
        </p:spPr>
        <p:txBody>
          <a:bodyPr/>
          <a:lstStyle/>
          <a:p>
            <a:r>
              <a:rPr lang="ru-RU" dirty="0" err="1"/>
              <a:t>Радянський</a:t>
            </a:r>
            <a:r>
              <a:rPr lang="ru-RU" dirty="0"/>
              <a:t> Союз на </a:t>
            </a:r>
            <a:r>
              <a:rPr lang="ru-RU" dirty="0" err="1"/>
              <a:t>кінець</a:t>
            </a:r>
            <a:r>
              <a:rPr lang="ru-RU" dirty="0"/>
              <a:t> 1930-х </a:t>
            </a:r>
            <a:r>
              <a:rPr lang="ru-RU" dirty="0" err="1"/>
              <a:t>років</a:t>
            </a:r>
            <a:r>
              <a:rPr lang="ru-RU" dirty="0"/>
              <a:t> — </a:t>
            </a:r>
            <a:r>
              <a:rPr lang="ru-RU" dirty="0" err="1"/>
              <a:t>найбільш</a:t>
            </a:r>
            <a:r>
              <a:rPr lang="ru-RU" dirty="0"/>
              <a:t> </a:t>
            </a:r>
            <a:r>
              <a:rPr lang="ru-RU" dirty="0" err="1"/>
              <a:t>мілітаризована</a:t>
            </a:r>
            <a:r>
              <a:rPr lang="ru-RU" dirty="0"/>
              <a:t> держава </a:t>
            </a:r>
            <a:r>
              <a:rPr lang="ru-RU" dirty="0" err="1"/>
              <a:t>світу</a:t>
            </a:r>
            <a:r>
              <a:rPr lang="ru-RU" dirty="0"/>
              <a:t>. До </a:t>
            </a:r>
            <a:r>
              <a:rPr lang="ru-RU" dirty="0" err="1"/>
              <a:t>червня</a:t>
            </a:r>
            <a:r>
              <a:rPr lang="ru-RU" dirty="0"/>
              <a:t> 1941 року </a:t>
            </a:r>
            <a:r>
              <a:rPr lang="ru-RU" dirty="0" err="1"/>
              <a:t>чисельність</a:t>
            </a:r>
            <a:r>
              <a:rPr lang="ru-RU" dirty="0"/>
              <a:t> </a:t>
            </a:r>
            <a:r>
              <a:rPr lang="ru-RU" dirty="0" err="1"/>
              <a:t>Червоної</a:t>
            </a:r>
            <a:r>
              <a:rPr lang="ru-RU" dirty="0"/>
              <a:t> </a:t>
            </a:r>
            <a:r>
              <a:rPr lang="ru-RU" dirty="0" err="1"/>
              <a:t>армії</a:t>
            </a:r>
            <a:r>
              <a:rPr lang="ru-RU" dirty="0"/>
              <a:t> </a:t>
            </a:r>
            <a:r>
              <a:rPr lang="ru-RU" dirty="0" err="1"/>
              <a:t>ще</a:t>
            </a:r>
            <a:r>
              <a:rPr lang="ru-RU" dirty="0"/>
              <a:t> </a:t>
            </a:r>
            <a:r>
              <a:rPr lang="ru-RU" dirty="0" err="1"/>
              <a:t>значно</a:t>
            </a:r>
            <a:r>
              <a:rPr lang="ru-RU" dirty="0"/>
              <a:t> </a:t>
            </a:r>
            <a:r>
              <a:rPr lang="ru-RU" dirty="0" err="1"/>
              <a:t>збільшили</a:t>
            </a:r>
            <a:r>
              <a:rPr lang="ru-RU" dirty="0"/>
              <a:t>. </a:t>
            </a:r>
            <a:r>
              <a:rPr lang="ru-RU" dirty="0" err="1"/>
              <a:t>Адже</a:t>
            </a:r>
            <a:r>
              <a:rPr lang="ru-RU" dirty="0"/>
              <a:t> з 1 </a:t>
            </a:r>
            <a:r>
              <a:rPr lang="ru-RU" dirty="0" err="1"/>
              <a:t>вересня</a:t>
            </a:r>
            <a:r>
              <a:rPr lang="ru-RU" dirty="0"/>
              <a:t> 1939 року в СРСР ввели </a:t>
            </a:r>
            <a:r>
              <a:rPr lang="ru-RU" dirty="0" err="1"/>
              <a:t>загальний</a:t>
            </a:r>
            <a:r>
              <a:rPr lang="ru-RU" dirty="0"/>
              <a:t> </a:t>
            </a:r>
            <a:r>
              <a:rPr lang="ru-RU" dirty="0" err="1"/>
              <a:t>військовий</a:t>
            </a:r>
            <a:r>
              <a:rPr lang="ru-RU" dirty="0"/>
              <a:t> </a:t>
            </a:r>
            <a:r>
              <a:rPr lang="ru-RU" dirty="0" err="1"/>
              <a:t>обов’язок</a:t>
            </a:r>
            <a:r>
              <a:rPr lang="ru-RU" dirty="0"/>
              <a:t>. </a:t>
            </a:r>
            <a:r>
              <a:rPr lang="ru-RU" dirty="0" err="1"/>
              <a:t>Кількість</a:t>
            </a:r>
            <a:r>
              <a:rPr lang="ru-RU" dirty="0"/>
              <a:t> </a:t>
            </a:r>
            <a:r>
              <a:rPr lang="ru-RU" dirty="0" err="1"/>
              <a:t>особового</a:t>
            </a:r>
            <a:r>
              <a:rPr lang="ru-RU" dirty="0"/>
              <a:t> складу </a:t>
            </a:r>
            <a:r>
              <a:rPr lang="ru-RU" dirty="0" err="1"/>
              <a:t>збільшилася</a:t>
            </a:r>
            <a:r>
              <a:rPr lang="ru-RU" dirty="0"/>
              <a:t> </a:t>
            </a:r>
            <a:r>
              <a:rPr lang="ru-RU" dirty="0" err="1"/>
              <a:t>майже</a:t>
            </a:r>
            <a:r>
              <a:rPr lang="ru-RU" dirty="0"/>
              <a:t> </a:t>
            </a:r>
            <a:r>
              <a:rPr lang="ru-RU" dirty="0" err="1"/>
              <a:t>втричі</a:t>
            </a:r>
            <a:r>
              <a:rPr lang="ru-RU" dirty="0"/>
              <a:t>: з 1 </a:t>
            </a:r>
            <a:r>
              <a:rPr lang="ru-RU" dirty="0" err="1"/>
              <a:t>мільйона</a:t>
            </a:r>
            <a:r>
              <a:rPr lang="ru-RU" dirty="0"/>
              <a:t> 943 </a:t>
            </a:r>
            <a:r>
              <a:rPr lang="ru-RU" dirty="0" err="1"/>
              <a:t>тисяч</a:t>
            </a:r>
            <a:r>
              <a:rPr lang="ru-RU" dirty="0"/>
              <a:t> у </a:t>
            </a:r>
            <a:r>
              <a:rPr lang="ru-RU" dirty="0" err="1"/>
              <a:t>вересні</a:t>
            </a:r>
            <a:r>
              <a:rPr lang="ru-RU" dirty="0"/>
              <a:t> 1939 року до 5 </a:t>
            </a:r>
            <a:r>
              <a:rPr lang="ru-RU" dirty="0" err="1"/>
              <a:t>мільйонів</a:t>
            </a:r>
            <a:r>
              <a:rPr lang="ru-RU" dirty="0"/>
              <a:t> 710 </a:t>
            </a:r>
            <a:r>
              <a:rPr lang="ru-RU" dirty="0" err="1"/>
              <a:t>тисяч</a:t>
            </a:r>
            <a:r>
              <a:rPr lang="ru-RU" dirty="0"/>
              <a:t> у </a:t>
            </a:r>
            <a:r>
              <a:rPr lang="ru-RU" dirty="0" err="1"/>
              <a:t>червні</a:t>
            </a:r>
            <a:r>
              <a:rPr lang="ru-RU" dirty="0"/>
              <a:t> 1941 року.</a:t>
            </a:r>
          </a:p>
          <a:p>
            <a:endParaRPr lang="ru-RU" dirty="0"/>
          </a:p>
          <a:p>
            <a:r>
              <a:rPr lang="ru-RU" dirty="0"/>
              <a:t>Попри </a:t>
            </a:r>
            <a:r>
              <a:rPr lang="ru-RU" dirty="0" err="1"/>
              <a:t>це</a:t>
            </a:r>
            <a:r>
              <a:rPr lang="ru-RU" dirty="0"/>
              <a:t>, у 1941 </a:t>
            </a:r>
            <a:r>
              <a:rPr lang="ru-RU" dirty="0" err="1"/>
              <a:t>році</a:t>
            </a:r>
            <a:r>
              <a:rPr lang="ru-RU" dirty="0"/>
              <a:t> Вермахт усе </a:t>
            </a:r>
            <a:r>
              <a:rPr lang="ru-RU" dirty="0" err="1"/>
              <a:t>ще</a:t>
            </a:r>
            <a:r>
              <a:rPr lang="ru-RU" dirty="0"/>
              <a:t> </a:t>
            </a:r>
            <a:r>
              <a:rPr lang="ru-RU" dirty="0" err="1"/>
              <a:t>випереджав</a:t>
            </a:r>
            <a:r>
              <a:rPr lang="ru-RU" dirty="0"/>
              <a:t> </a:t>
            </a:r>
            <a:r>
              <a:rPr lang="ru-RU" dirty="0" err="1"/>
              <a:t>Червону</a:t>
            </a:r>
            <a:r>
              <a:rPr lang="ru-RU" dirty="0"/>
              <a:t> </a:t>
            </a:r>
            <a:r>
              <a:rPr lang="ru-RU" dirty="0" err="1"/>
              <a:t>армію</a:t>
            </a:r>
            <a:r>
              <a:rPr lang="ru-RU" dirty="0"/>
              <a:t> за </a:t>
            </a:r>
            <a:r>
              <a:rPr lang="ru-RU" dirty="0" err="1"/>
              <a:t>цим</a:t>
            </a:r>
            <a:r>
              <a:rPr lang="ru-RU" dirty="0"/>
              <a:t> </a:t>
            </a:r>
            <a:r>
              <a:rPr lang="ru-RU" dirty="0" err="1"/>
              <a:t>показником</a:t>
            </a:r>
            <a:r>
              <a:rPr lang="ru-RU" dirty="0"/>
              <a:t> – 8 </a:t>
            </a:r>
            <a:r>
              <a:rPr lang="ru-RU" dirty="0" err="1"/>
              <a:t>мільйонів</a:t>
            </a:r>
            <a:r>
              <a:rPr lang="ru-RU" dirty="0"/>
              <a:t> 300 </a:t>
            </a:r>
            <a:r>
              <a:rPr lang="ru-RU" dirty="0" err="1"/>
              <a:t>тисяч</a:t>
            </a:r>
            <a:r>
              <a:rPr lang="ru-RU" dirty="0"/>
              <a:t> </a:t>
            </a:r>
            <a:r>
              <a:rPr lang="ru-RU" dirty="0" err="1"/>
              <a:t>проти</a:t>
            </a:r>
            <a:r>
              <a:rPr lang="ru-RU" dirty="0"/>
              <a:t> 5 </a:t>
            </a:r>
            <a:r>
              <a:rPr lang="ru-RU" dirty="0" err="1"/>
              <a:t>мільйонів</a:t>
            </a:r>
            <a:r>
              <a:rPr lang="ru-RU" dirty="0"/>
              <a:t> 700 </a:t>
            </a:r>
            <a:r>
              <a:rPr lang="ru-RU" dirty="0" err="1"/>
              <a:t>тисяч</a:t>
            </a:r>
            <a:r>
              <a:rPr lang="ru-RU" dirty="0"/>
              <a:t>. На початок </a:t>
            </a:r>
            <a:r>
              <a:rPr lang="ru-RU" dirty="0" err="1"/>
              <a:t>червня</a:t>
            </a:r>
            <a:r>
              <a:rPr lang="ru-RU" dirty="0"/>
              <a:t> 1941 року </a:t>
            </a:r>
            <a:r>
              <a:rPr lang="ru-RU" dirty="0" err="1"/>
              <a:t>Німеччина</a:t>
            </a:r>
            <a:r>
              <a:rPr lang="ru-RU" dirty="0"/>
              <a:t> уже провела </a:t>
            </a:r>
            <a:r>
              <a:rPr lang="ru-RU" dirty="0" err="1"/>
              <a:t>мобілізацію</a:t>
            </a:r>
            <a:r>
              <a:rPr lang="ru-RU" dirty="0"/>
              <a:t>, а СРСР — </a:t>
            </a:r>
            <a:r>
              <a:rPr lang="ru-RU" dirty="0" err="1"/>
              <a:t>ні</a:t>
            </a:r>
            <a:r>
              <a:rPr lang="ru-RU" dirty="0"/>
              <a:t>. </a:t>
            </a:r>
            <a:r>
              <a:rPr lang="ru-RU" dirty="0" err="1"/>
              <a:t>Загальна</a:t>
            </a:r>
            <a:r>
              <a:rPr lang="ru-RU" dirty="0"/>
              <a:t> </a:t>
            </a:r>
            <a:r>
              <a:rPr lang="ru-RU" dirty="0" err="1"/>
              <a:t>мобілізація</a:t>
            </a:r>
            <a:r>
              <a:rPr lang="ru-RU" dirty="0"/>
              <a:t> </a:t>
            </a:r>
            <a:r>
              <a:rPr lang="ru-RU" dirty="0" err="1"/>
              <a:t>розпочалася</a:t>
            </a:r>
            <a:r>
              <a:rPr lang="ru-RU" dirty="0"/>
              <a:t> </a:t>
            </a:r>
            <a:r>
              <a:rPr lang="ru-RU" dirty="0" err="1"/>
              <a:t>тільки</a:t>
            </a:r>
            <a:r>
              <a:rPr lang="ru-RU" dirty="0"/>
              <a:t> з моменту нападу. </a:t>
            </a:r>
            <a:r>
              <a:rPr lang="ru-RU" dirty="0" err="1"/>
              <a:t>Радянський</a:t>
            </a:r>
            <a:r>
              <a:rPr lang="ru-RU" dirty="0"/>
              <a:t> </a:t>
            </a:r>
            <a:r>
              <a:rPr lang="ru-RU" dirty="0" err="1"/>
              <a:t>потенціал</a:t>
            </a:r>
            <a:r>
              <a:rPr lang="ru-RU" dirty="0"/>
              <a:t> </a:t>
            </a:r>
            <a:r>
              <a:rPr lang="ru-RU" dirty="0" err="1"/>
              <a:t>збільшення</a:t>
            </a:r>
            <a:r>
              <a:rPr lang="ru-RU" dirty="0"/>
              <a:t> </a:t>
            </a:r>
            <a:r>
              <a:rPr lang="ru-RU" dirty="0" err="1"/>
              <a:t>особового</a:t>
            </a:r>
            <a:r>
              <a:rPr lang="ru-RU" dirty="0"/>
              <a:t> складу </a:t>
            </a:r>
            <a:r>
              <a:rPr lang="ru-RU" dirty="0" err="1"/>
              <a:t>був</a:t>
            </a:r>
            <a:r>
              <a:rPr lang="ru-RU" dirty="0"/>
              <a:t> </a:t>
            </a:r>
            <a:r>
              <a:rPr lang="ru-RU" dirty="0" err="1"/>
              <a:t>колосальний</a:t>
            </a:r>
            <a:r>
              <a:rPr lang="ru-RU" dirty="0"/>
              <a:t>: </a:t>
            </a:r>
            <a:r>
              <a:rPr lang="ru-RU" dirty="0" err="1"/>
              <a:t>лише</a:t>
            </a:r>
            <a:r>
              <a:rPr lang="ru-RU" dirty="0"/>
              <a:t> з </a:t>
            </a:r>
            <a:r>
              <a:rPr lang="ru-RU" dirty="0" err="1"/>
              <a:t>території</a:t>
            </a:r>
            <a:r>
              <a:rPr lang="ru-RU" dirty="0"/>
              <a:t> </a:t>
            </a:r>
            <a:r>
              <a:rPr lang="ru-RU" dirty="0" err="1"/>
              <a:t>України</a:t>
            </a:r>
            <a:r>
              <a:rPr lang="ru-RU" dirty="0"/>
              <a:t> </a:t>
            </a:r>
            <a:r>
              <a:rPr lang="ru-RU" dirty="0" err="1"/>
              <a:t>впродовж</a:t>
            </a:r>
            <a:r>
              <a:rPr lang="ru-RU" dirty="0"/>
              <a:t> </a:t>
            </a:r>
            <a:r>
              <a:rPr lang="ru-RU" dirty="0" err="1"/>
              <a:t>першого</a:t>
            </a:r>
            <a:r>
              <a:rPr lang="ru-RU" dirty="0"/>
              <a:t> року </a:t>
            </a:r>
            <a:r>
              <a:rPr lang="ru-RU" dirty="0" err="1"/>
              <a:t>війни</a:t>
            </a:r>
            <a:r>
              <a:rPr lang="ru-RU" dirty="0"/>
              <a:t> </a:t>
            </a:r>
            <a:r>
              <a:rPr lang="ru-RU" dirty="0" err="1"/>
              <a:t>мобілізовали</a:t>
            </a:r>
            <a:r>
              <a:rPr lang="ru-RU" dirty="0"/>
              <a:t> </a:t>
            </a:r>
            <a:r>
              <a:rPr lang="ru-RU" dirty="0" err="1"/>
              <a:t>майже</a:t>
            </a:r>
            <a:r>
              <a:rPr lang="ru-RU" dirty="0"/>
              <a:t> 3 </a:t>
            </a:r>
            <a:r>
              <a:rPr lang="ru-RU" dirty="0" err="1"/>
              <a:t>мільйони</a:t>
            </a:r>
            <a:r>
              <a:rPr lang="ru-RU" dirty="0"/>
              <a:t> 200 </a:t>
            </a:r>
            <a:r>
              <a:rPr lang="ru-RU" dirty="0" err="1"/>
              <a:t>тисяч</a:t>
            </a:r>
            <a:r>
              <a:rPr lang="ru-RU" dirty="0"/>
              <a:t> </a:t>
            </a:r>
            <a:r>
              <a:rPr lang="ru-RU" dirty="0" err="1"/>
              <a:t>осіб</a:t>
            </a:r>
            <a:r>
              <a:rPr lang="ru-RU" dirty="0"/>
              <a:t>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-59166" y="6611779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/>
              <a:t>http://www.ww2.memory.gov.ua/mif-11-vermaht-buv-sylnishyj-za-chervonu-armiyu-na-pochatku-vijny/</a:t>
            </a:r>
            <a:endParaRPr lang="ru-RU" sz="10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46" y="1"/>
            <a:ext cx="59041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65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742" y="1711835"/>
            <a:ext cx="6766560" cy="381358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0131425" cy="903642"/>
          </a:xfrm>
        </p:spPr>
        <p:txBody>
          <a:bodyPr>
            <a:normAutofit/>
          </a:bodyPr>
          <a:lstStyle/>
          <a:p>
            <a:r>
              <a:rPr lang="ru-RU" sz="4400" b="1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Табличні</a:t>
            </a:r>
            <a:r>
              <a:rPr lang="ru-RU" sz="4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400" b="1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значення</a:t>
            </a:r>
            <a:endParaRPr lang="ru-RU" sz="44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372" y="465244"/>
            <a:ext cx="11911404" cy="945377"/>
          </a:xfrm>
        </p:spPr>
        <p:txBody>
          <a:bodyPr>
            <a:normAutofit/>
          </a:bodyPr>
          <a:lstStyle/>
          <a:p>
            <a:r>
              <a:rPr lang="ru-RU" b="1" i="1" dirty="0"/>
              <a:t>У </a:t>
            </a:r>
            <a:r>
              <a:rPr lang="ru-RU" b="1" i="1" dirty="0" err="1"/>
              <a:t>червні</a:t>
            </a:r>
            <a:r>
              <a:rPr lang="ru-RU" b="1" i="1" dirty="0"/>
              <a:t> 1941 року </a:t>
            </a:r>
            <a:r>
              <a:rPr lang="ru-RU" b="1" i="1" dirty="0" err="1"/>
              <a:t>співвідношення</a:t>
            </a:r>
            <a:r>
              <a:rPr lang="ru-RU" b="1" i="1" dirty="0"/>
              <a:t> сил </a:t>
            </a:r>
            <a:r>
              <a:rPr lang="ru-RU" b="1" i="1" dirty="0" err="1"/>
              <a:t>сторін</a:t>
            </a:r>
            <a:r>
              <a:rPr lang="ru-RU" b="1" i="1" dirty="0"/>
              <a:t> на </a:t>
            </a:r>
            <a:r>
              <a:rPr lang="ru-RU" b="1" i="1" dirty="0" err="1"/>
              <a:t>радянсько-німецькому</a:t>
            </a:r>
            <a:r>
              <a:rPr lang="ru-RU" b="1" i="1" dirty="0"/>
              <a:t> </a:t>
            </a:r>
            <a:r>
              <a:rPr lang="ru-RU" b="1" i="1" dirty="0" err="1"/>
              <a:t>кордоні</a:t>
            </a:r>
            <a:r>
              <a:rPr lang="ru-RU" b="1" i="1" dirty="0"/>
              <a:t> </a:t>
            </a:r>
            <a:r>
              <a:rPr lang="ru-RU" b="1" i="1" dirty="0" err="1"/>
              <a:t>виглядало</a:t>
            </a:r>
            <a:r>
              <a:rPr lang="ru-RU" b="1" i="1" dirty="0"/>
              <a:t> таким чином: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6326" y="1624406"/>
            <a:ext cx="7863839" cy="523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40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59479"/>
            <a:ext cx="10131425" cy="796066"/>
          </a:xfrm>
        </p:spPr>
        <p:txBody>
          <a:bodyPr>
            <a:normAutofit/>
          </a:bodyPr>
          <a:lstStyle/>
          <a:p>
            <a:r>
              <a:rPr lang="uk-UA" sz="4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Загальний стан</a:t>
            </a:r>
            <a:endParaRPr lang="ru-RU" sz="44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" y="1055545"/>
            <a:ext cx="7799294" cy="5802455"/>
          </a:xfrm>
        </p:spPr>
        <p:txBody>
          <a:bodyPr>
            <a:normAutofit/>
          </a:bodyPr>
          <a:lstStyle/>
          <a:p>
            <a:r>
              <a:rPr lang="ru-RU" sz="2000" dirty="0"/>
              <a:t>У </a:t>
            </a:r>
            <a:r>
              <a:rPr lang="ru-RU" sz="2000" dirty="0" err="1"/>
              <a:t>червні</a:t>
            </a:r>
            <a:r>
              <a:rPr lang="ru-RU" sz="2000" dirty="0"/>
              <a:t> 1941 року Вермахт не </a:t>
            </a:r>
            <a:r>
              <a:rPr lang="ru-RU" sz="2000" dirty="0" err="1"/>
              <a:t>мав</a:t>
            </a:r>
            <a:r>
              <a:rPr lang="ru-RU" sz="2000" dirty="0"/>
              <a:t> </a:t>
            </a:r>
            <a:r>
              <a:rPr lang="ru-RU" sz="2000" dirty="0" err="1"/>
              <a:t>явної</a:t>
            </a:r>
            <a:r>
              <a:rPr lang="ru-RU" sz="2000" dirty="0"/>
              <a:t> </a:t>
            </a:r>
            <a:r>
              <a:rPr lang="ru-RU" sz="2000" dirty="0" err="1"/>
              <a:t>кількісної</a:t>
            </a:r>
            <a:r>
              <a:rPr lang="ru-RU" sz="2000" dirty="0"/>
              <a:t> </a:t>
            </a:r>
            <a:r>
              <a:rPr lang="ru-RU" sz="2000" dirty="0" err="1"/>
              <a:t>переваги</a:t>
            </a:r>
            <a:r>
              <a:rPr lang="ru-RU" sz="2000" dirty="0"/>
              <a:t> над </a:t>
            </a:r>
            <a:r>
              <a:rPr lang="ru-RU" sz="2000" dirty="0" err="1"/>
              <a:t>Червоною</a:t>
            </a:r>
            <a:r>
              <a:rPr lang="ru-RU" sz="2000" dirty="0"/>
              <a:t> </a:t>
            </a:r>
            <a:r>
              <a:rPr lang="ru-RU" sz="2000" dirty="0" err="1"/>
              <a:t>армією</a:t>
            </a:r>
            <a:r>
              <a:rPr lang="ru-RU" sz="2000" dirty="0"/>
              <a:t>. За </a:t>
            </a:r>
            <a:r>
              <a:rPr lang="ru-RU" sz="2000" dirty="0" err="1"/>
              <a:t>чисельністю</a:t>
            </a:r>
            <a:r>
              <a:rPr lang="ru-RU" sz="2000" dirty="0"/>
              <a:t> </a:t>
            </a:r>
            <a:r>
              <a:rPr lang="ru-RU" sz="2000" dirty="0" err="1"/>
              <a:t>основних</a:t>
            </a:r>
            <a:r>
              <a:rPr lang="ru-RU" sz="2000" dirty="0"/>
              <a:t> </a:t>
            </a:r>
            <a:r>
              <a:rPr lang="ru-RU" sz="2000" dirty="0" err="1"/>
              <a:t>видів</a:t>
            </a:r>
            <a:r>
              <a:rPr lang="ru-RU" sz="2000" dirty="0"/>
              <a:t> </a:t>
            </a:r>
            <a:r>
              <a:rPr lang="ru-RU" sz="2000" dirty="0" err="1"/>
              <a:t>військової</a:t>
            </a:r>
            <a:r>
              <a:rPr lang="ru-RU" sz="2000" dirty="0"/>
              <a:t> </a:t>
            </a:r>
            <a:r>
              <a:rPr lang="ru-RU" sz="2000" dirty="0" err="1"/>
              <a:t>техніки</a:t>
            </a:r>
            <a:r>
              <a:rPr lang="ru-RU" sz="2000" dirty="0"/>
              <a:t> Вермахт </a:t>
            </a:r>
            <a:r>
              <a:rPr lang="ru-RU" sz="2000" dirty="0" err="1"/>
              <a:t>значно</a:t>
            </a:r>
            <a:r>
              <a:rPr lang="ru-RU" sz="2000" dirty="0"/>
              <a:t> </a:t>
            </a:r>
            <a:r>
              <a:rPr lang="ru-RU" sz="2000" dirty="0" err="1"/>
              <a:t>їй</a:t>
            </a:r>
            <a:r>
              <a:rPr lang="ru-RU" sz="2000" dirty="0"/>
              <a:t> </a:t>
            </a:r>
            <a:r>
              <a:rPr lang="ru-RU" sz="2000" dirty="0" err="1"/>
              <a:t>поступався</a:t>
            </a:r>
            <a:r>
              <a:rPr lang="ru-RU" sz="2000" dirty="0"/>
              <a:t>. </a:t>
            </a:r>
            <a:r>
              <a:rPr lang="ru-RU" sz="2000" dirty="0" err="1"/>
              <a:t>Проте</a:t>
            </a:r>
            <a:r>
              <a:rPr lang="ru-RU" sz="2000" dirty="0"/>
              <a:t> </a:t>
            </a:r>
            <a:r>
              <a:rPr lang="ru-RU" sz="2000" dirty="0" err="1"/>
              <a:t>підготовка</a:t>
            </a:r>
            <a:r>
              <a:rPr lang="ru-RU" sz="2000" dirty="0"/>
              <a:t> </a:t>
            </a:r>
            <a:r>
              <a:rPr lang="ru-RU" sz="2000" dirty="0" err="1"/>
              <a:t>особового</a:t>
            </a:r>
            <a:r>
              <a:rPr lang="ru-RU" sz="2000" dirty="0"/>
              <a:t> складу та </a:t>
            </a:r>
            <a:r>
              <a:rPr lang="ru-RU" sz="2000" dirty="0" err="1"/>
              <a:t>рівень</a:t>
            </a:r>
            <a:r>
              <a:rPr lang="ru-RU" sz="2000" dirty="0"/>
              <a:t> </a:t>
            </a:r>
            <a:r>
              <a:rPr lang="ru-RU" sz="2000" dirty="0" err="1"/>
              <a:t>експлуатації</a:t>
            </a:r>
            <a:r>
              <a:rPr lang="ru-RU" sz="2000" dirty="0"/>
              <a:t> </a:t>
            </a:r>
            <a:r>
              <a:rPr lang="ru-RU" sz="2000" dirty="0" err="1"/>
              <a:t>військової</a:t>
            </a:r>
            <a:r>
              <a:rPr lang="ru-RU" sz="2000" dirty="0"/>
              <a:t> </a:t>
            </a:r>
            <a:r>
              <a:rPr lang="ru-RU" sz="2000" dirty="0" err="1"/>
              <a:t>техніки</a:t>
            </a:r>
            <a:r>
              <a:rPr lang="ru-RU" sz="2000" dirty="0"/>
              <a:t> у </a:t>
            </a:r>
            <a:r>
              <a:rPr lang="ru-RU" sz="2000" dirty="0" err="1"/>
              <a:t>Вермахті</a:t>
            </a:r>
            <a:r>
              <a:rPr lang="ru-RU" sz="2000" dirty="0"/>
              <a:t> </a:t>
            </a:r>
            <a:r>
              <a:rPr lang="ru-RU" sz="2000" dirty="0" err="1"/>
              <a:t>були</a:t>
            </a:r>
            <a:r>
              <a:rPr lang="ru-RU" sz="2000" dirty="0"/>
              <a:t> </a:t>
            </a:r>
            <a:r>
              <a:rPr lang="ru-RU" sz="2000" dirty="0" err="1"/>
              <a:t>вищими</a:t>
            </a:r>
            <a:r>
              <a:rPr lang="ru-RU" sz="2000" dirty="0"/>
              <a:t>, </a:t>
            </a:r>
            <a:r>
              <a:rPr lang="ru-RU" sz="2000" dirty="0" err="1"/>
              <a:t>ніж</a:t>
            </a:r>
            <a:r>
              <a:rPr lang="ru-RU" sz="2000" dirty="0"/>
              <a:t> у </a:t>
            </a:r>
            <a:r>
              <a:rPr lang="ru-RU" sz="2000" dirty="0" err="1"/>
              <a:t>Червоній</a:t>
            </a:r>
            <a:r>
              <a:rPr lang="ru-RU" sz="2000" dirty="0"/>
              <a:t> </a:t>
            </a:r>
            <a:r>
              <a:rPr lang="ru-RU" sz="2000" dirty="0" err="1"/>
              <a:t>армії</a:t>
            </a:r>
            <a:r>
              <a:rPr lang="ru-RU" sz="2000" dirty="0"/>
              <a:t>.</a:t>
            </a:r>
          </a:p>
          <a:p>
            <a:endParaRPr lang="ru-RU" sz="2000" dirty="0"/>
          </a:p>
          <a:p>
            <a:r>
              <a:rPr lang="ru-RU" sz="2000" dirty="0"/>
              <a:t>Явною </a:t>
            </a:r>
            <a:r>
              <a:rPr lang="ru-RU" sz="2000" dirty="0" err="1"/>
              <a:t>перевагою</a:t>
            </a:r>
            <a:r>
              <a:rPr lang="ru-RU" sz="2000" dirty="0"/>
              <a:t> Вермахту </a:t>
            </a:r>
            <a:r>
              <a:rPr lang="ru-RU" sz="2000" dirty="0" err="1"/>
              <a:t>було</a:t>
            </a:r>
            <a:r>
              <a:rPr lang="ru-RU" sz="2000" dirty="0"/>
              <a:t> те, </a:t>
            </a:r>
            <a:r>
              <a:rPr lang="ru-RU" sz="2000" dirty="0" err="1"/>
              <a:t>що</a:t>
            </a:r>
            <a:r>
              <a:rPr lang="ru-RU" sz="2000" dirty="0"/>
              <a:t> </a:t>
            </a:r>
            <a:r>
              <a:rPr lang="ru-RU" sz="2000" dirty="0" err="1"/>
              <a:t>зосереджені</a:t>
            </a:r>
            <a:r>
              <a:rPr lang="ru-RU" sz="2000" dirty="0"/>
              <a:t> для нападу на СРСР </a:t>
            </a:r>
            <a:r>
              <a:rPr lang="ru-RU" sz="2000" dirty="0" err="1"/>
              <a:t>війська</a:t>
            </a:r>
            <a:r>
              <a:rPr lang="ru-RU" sz="2000" dirty="0"/>
              <a:t> </a:t>
            </a:r>
            <a:r>
              <a:rPr lang="ru-RU" sz="2000" dirty="0" err="1"/>
              <a:t>були</a:t>
            </a:r>
            <a:r>
              <a:rPr lang="ru-RU" sz="2000" dirty="0"/>
              <a:t> </a:t>
            </a:r>
            <a:r>
              <a:rPr lang="ru-RU" sz="2000" dirty="0" err="1"/>
              <a:t>розгорнуті</a:t>
            </a:r>
            <a:r>
              <a:rPr lang="ru-RU" sz="2000" dirty="0"/>
              <a:t> й </a:t>
            </a:r>
            <a:r>
              <a:rPr lang="ru-RU" sz="2000" dirty="0" err="1"/>
              <a:t>перебували</a:t>
            </a:r>
            <a:r>
              <a:rPr lang="ru-RU" sz="2000" dirty="0"/>
              <a:t> в </a:t>
            </a:r>
            <a:r>
              <a:rPr lang="ru-RU" sz="2000" dirty="0" err="1"/>
              <a:t>повній</a:t>
            </a:r>
            <a:r>
              <a:rPr lang="ru-RU" sz="2000" dirty="0"/>
              <a:t> </a:t>
            </a:r>
            <a:r>
              <a:rPr lang="ru-RU" sz="2000" dirty="0" err="1"/>
              <a:t>бойовій</a:t>
            </a:r>
            <a:r>
              <a:rPr lang="ru-RU" sz="2000" dirty="0"/>
              <a:t> </a:t>
            </a:r>
            <a:r>
              <a:rPr lang="ru-RU" sz="2000" dirty="0" err="1"/>
              <a:t>готовності</a:t>
            </a:r>
            <a:r>
              <a:rPr lang="ru-RU" sz="2000" dirty="0"/>
              <a:t>. </a:t>
            </a:r>
            <a:r>
              <a:rPr lang="ru-RU" sz="2000" dirty="0" err="1"/>
              <a:t>Червона</a:t>
            </a:r>
            <a:r>
              <a:rPr lang="ru-RU" sz="2000" dirty="0"/>
              <a:t> </a:t>
            </a:r>
            <a:r>
              <a:rPr lang="ru-RU" sz="2000" dirty="0" err="1"/>
              <a:t>армія</a:t>
            </a:r>
            <a:r>
              <a:rPr lang="ru-RU" sz="2000" dirty="0"/>
              <a:t> </a:t>
            </a:r>
            <a:r>
              <a:rPr lang="ru-RU" sz="2000" dirty="0" err="1"/>
              <a:t>ще</a:t>
            </a:r>
            <a:r>
              <a:rPr lang="ru-RU" sz="2000" dirty="0"/>
              <a:t> </a:t>
            </a:r>
            <a:r>
              <a:rPr lang="ru-RU" sz="2000" dirty="0" err="1"/>
              <a:t>тільки</a:t>
            </a:r>
            <a:r>
              <a:rPr lang="ru-RU" sz="2000" dirty="0"/>
              <a:t> починала </a:t>
            </a:r>
            <a:r>
              <a:rPr lang="ru-RU" sz="2000" dirty="0" err="1"/>
              <a:t>зосередження</a:t>
            </a:r>
            <a:r>
              <a:rPr lang="ru-RU" sz="2000" dirty="0"/>
              <a:t> та </a:t>
            </a:r>
            <a:r>
              <a:rPr lang="ru-RU" sz="2000" dirty="0" err="1"/>
              <a:t>розгортання</a:t>
            </a:r>
            <a:r>
              <a:rPr lang="ru-RU" sz="2000" dirty="0"/>
              <a:t> </a:t>
            </a:r>
            <a:r>
              <a:rPr lang="ru-RU" sz="2000" dirty="0" err="1"/>
              <a:t>військ</a:t>
            </a:r>
            <a:r>
              <a:rPr lang="ru-RU" sz="2000" dirty="0"/>
              <a:t> на </a:t>
            </a:r>
            <a:r>
              <a:rPr lang="ru-RU" sz="2000" dirty="0" err="1"/>
              <a:t>західному</a:t>
            </a:r>
            <a:r>
              <a:rPr lang="ru-RU" sz="2000" dirty="0"/>
              <a:t> </a:t>
            </a:r>
            <a:r>
              <a:rPr lang="ru-RU" sz="2000" dirty="0" err="1"/>
              <a:t>кордоні</a:t>
            </a:r>
            <a:r>
              <a:rPr lang="ru-RU" sz="2000" dirty="0"/>
              <a:t>.</a:t>
            </a:r>
          </a:p>
          <a:p>
            <a:endParaRPr lang="ru-RU" sz="2000" dirty="0"/>
          </a:p>
          <a:p>
            <a:r>
              <a:rPr lang="ru-RU" sz="2000" dirty="0" err="1"/>
              <a:t>Німецькі</a:t>
            </a:r>
            <a:r>
              <a:rPr lang="ru-RU" sz="2000" dirty="0"/>
              <a:t> </a:t>
            </a:r>
            <a:r>
              <a:rPr lang="ru-RU" sz="2000" dirty="0" err="1"/>
              <a:t>війська</a:t>
            </a:r>
            <a:r>
              <a:rPr lang="ru-RU" sz="2000" dirty="0"/>
              <a:t> </a:t>
            </a:r>
            <a:r>
              <a:rPr lang="ru-RU" sz="2000" dirty="0" err="1"/>
              <a:t>мали</a:t>
            </a:r>
            <a:r>
              <a:rPr lang="ru-RU" sz="2000" dirty="0"/>
              <a:t> </a:t>
            </a:r>
            <a:r>
              <a:rPr lang="ru-RU" sz="2000" dirty="0" err="1"/>
              <a:t>досить</a:t>
            </a:r>
            <a:r>
              <a:rPr lang="ru-RU" sz="2000" dirty="0"/>
              <a:t> </a:t>
            </a:r>
            <a:r>
              <a:rPr lang="ru-RU" sz="2000" dirty="0" err="1"/>
              <a:t>високий</a:t>
            </a:r>
            <a:r>
              <a:rPr lang="ru-RU" sz="2000" dirty="0"/>
              <a:t> </a:t>
            </a:r>
            <a:r>
              <a:rPr lang="ru-RU" sz="2000" dirty="0" err="1"/>
              <a:t>бойовий</a:t>
            </a:r>
            <a:r>
              <a:rPr lang="ru-RU" sz="2000" dirty="0"/>
              <a:t> дух і </a:t>
            </a:r>
            <a:r>
              <a:rPr lang="ru-RU" sz="2000" dirty="0" err="1"/>
              <a:t>розраховували</a:t>
            </a:r>
            <a:r>
              <a:rPr lang="ru-RU" sz="2000" dirty="0"/>
              <a:t> на </a:t>
            </a:r>
            <a:r>
              <a:rPr lang="ru-RU" sz="2000" dirty="0" err="1"/>
              <a:t>ще</a:t>
            </a:r>
            <a:r>
              <a:rPr lang="ru-RU" sz="2000" dirty="0"/>
              <a:t> одну </a:t>
            </a:r>
            <a:r>
              <a:rPr lang="ru-RU" sz="2000" dirty="0" err="1"/>
              <a:t>блискавичну</a:t>
            </a:r>
            <a:r>
              <a:rPr lang="ru-RU" sz="2000" dirty="0"/>
              <a:t> </a:t>
            </a:r>
            <a:r>
              <a:rPr lang="ru-RU" sz="2000" dirty="0" err="1"/>
              <a:t>війну</a:t>
            </a:r>
            <a:r>
              <a:rPr lang="ru-RU" sz="2000" dirty="0"/>
              <a:t>. </a:t>
            </a:r>
            <a:r>
              <a:rPr lang="ru-RU" sz="2000" dirty="0" err="1"/>
              <a:t>Влітку</a:t>
            </a:r>
            <a:r>
              <a:rPr lang="ru-RU" sz="2000" dirty="0"/>
              <a:t> 1941 року Вермахт </a:t>
            </a:r>
            <a:r>
              <a:rPr lang="ru-RU" sz="2000" dirty="0" err="1"/>
              <a:t>був</a:t>
            </a:r>
            <a:r>
              <a:rPr lang="ru-RU" sz="2000" dirty="0"/>
              <a:t> </a:t>
            </a:r>
            <a:r>
              <a:rPr lang="ru-RU" sz="2000" dirty="0" err="1"/>
              <a:t>найсильнішою</a:t>
            </a:r>
            <a:r>
              <a:rPr lang="ru-RU" sz="2000" dirty="0"/>
              <a:t> </a:t>
            </a:r>
            <a:r>
              <a:rPr lang="ru-RU" sz="2000" dirty="0" err="1"/>
              <a:t>армією</a:t>
            </a:r>
            <a:r>
              <a:rPr lang="ru-RU" sz="2000" dirty="0"/>
              <a:t> </a:t>
            </a:r>
            <a:r>
              <a:rPr lang="ru-RU" sz="2000" dirty="0" err="1"/>
              <a:t>світу</a:t>
            </a:r>
            <a:r>
              <a:rPr lang="ru-RU" sz="2000" dirty="0"/>
              <a:t>, </a:t>
            </a:r>
            <a:r>
              <a:rPr lang="ru-RU" sz="2000" dirty="0" err="1"/>
              <a:t>що</a:t>
            </a:r>
            <a:r>
              <a:rPr lang="ru-RU" sz="2000" dirty="0"/>
              <a:t> </a:t>
            </a:r>
            <a:r>
              <a:rPr lang="ru-RU" sz="2000" dirty="0" err="1"/>
              <a:t>робило</a:t>
            </a:r>
            <a:r>
              <a:rPr lang="ru-RU" sz="2000" dirty="0"/>
              <a:t> </a:t>
            </a:r>
            <a:r>
              <a:rPr lang="ru-RU" sz="2000" dirty="0" err="1"/>
              <a:t>його</a:t>
            </a:r>
            <a:r>
              <a:rPr lang="ru-RU" sz="2000" dirty="0"/>
              <a:t> </a:t>
            </a:r>
            <a:r>
              <a:rPr lang="ru-RU" sz="2000" dirty="0" err="1"/>
              <a:t>дуже</a:t>
            </a:r>
            <a:r>
              <a:rPr lang="ru-RU" sz="2000" dirty="0"/>
              <a:t> </a:t>
            </a:r>
            <a:r>
              <a:rPr lang="ru-RU" sz="2000" dirty="0" err="1"/>
              <a:t>серйозним</a:t>
            </a:r>
            <a:r>
              <a:rPr lang="ru-RU" sz="2000" dirty="0"/>
              <a:t> супротивником.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718" y="0"/>
            <a:ext cx="4500282" cy="40526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1718" y="3932816"/>
            <a:ext cx="4500282" cy="292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706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131425" cy="1456267"/>
          </a:xfrm>
        </p:spPr>
        <p:txBody>
          <a:bodyPr/>
          <a:lstStyle/>
          <a:p>
            <a:r>
              <a:rPr lang="uk-UA" dirty="0" smtClean="0"/>
              <a:t>Озброєння </a:t>
            </a:r>
            <a:r>
              <a:rPr lang="uk-UA" dirty="0" err="1" smtClean="0"/>
              <a:t>німеччини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892885"/>
            <a:ext cx="4711850" cy="5325035"/>
          </a:xfrm>
        </p:spPr>
        <p:txBody>
          <a:bodyPr/>
          <a:lstStyle/>
          <a:p>
            <a:r>
              <a:rPr lang="ru-RU" dirty="0" smtClean="0"/>
              <a:t>У </a:t>
            </a:r>
            <a:r>
              <a:rPr lang="ru-RU" dirty="0" err="1" smtClean="0"/>
              <a:t>винищувальної</a:t>
            </a:r>
            <a:r>
              <a:rPr lang="ru-RU" dirty="0" smtClean="0"/>
              <a:t> </a:t>
            </a:r>
            <a:r>
              <a:rPr lang="ru-RU" dirty="0" err="1" smtClean="0"/>
              <a:t>авіації</a:t>
            </a:r>
            <a:r>
              <a:rPr lang="ru-RU" dirty="0" smtClean="0"/>
              <a:t> люфтваффе </a:t>
            </a:r>
            <a:r>
              <a:rPr lang="ru-RU" dirty="0" err="1" smtClean="0"/>
              <a:t>найбільш</a:t>
            </a:r>
            <a:r>
              <a:rPr lang="ru-RU" dirty="0" smtClean="0"/>
              <a:t> </a:t>
            </a:r>
            <a:r>
              <a:rPr lang="ru-RU" dirty="0" err="1" smtClean="0"/>
              <a:t>поширеною</a:t>
            </a:r>
            <a:r>
              <a:rPr lang="ru-RU" dirty="0" smtClean="0"/>
              <a:t> машиною </a:t>
            </a:r>
            <a:r>
              <a:rPr lang="ru-RU" dirty="0" err="1" smtClean="0"/>
              <a:t>був</a:t>
            </a:r>
            <a:r>
              <a:rPr lang="ru-RU" dirty="0" smtClean="0"/>
              <a:t> </a:t>
            </a:r>
            <a:r>
              <a:rPr lang="en-US" dirty="0" smtClean="0"/>
              <a:t>Messerschmitt Bf.109. </a:t>
            </a:r>
            <a:r>
              <a:rPr lang="ru-RU" dirty="0" smtClean="0"/>
              <a:t>Другим за </a:t>
            </a:r>
            <a:r>
              <a:rPr lang="ru-RU" dirty="0" err="1" smtClean="0"/>
              <a:t>популярністю</a:t>
            </a:r>
            <a:r>
              <a:rPr lang="ru-RU" dirty="0" smtClean="0"/>
              <a:t> </a:t>
            </a:r>
            <a:r>
              <a:rPr lang="ru-RU" dirty="0" err="1" smtClean="0"/>
              <a:t>був</a:t>
            </a:r>
            <a:r>
              <a:rPr lang="ru-RU" dirty="0" smtClean="0"/>
              <a:t> </a:t>
            </a:r>
            <a:r>
              <a:rPr lang="ru-RU" dirty="0" err="1" smtClean="0"/>
              <a:t>винищувач</a:t>
            </a:r>
            <a:r>
              <a:rPr lang="ru-RU" dirty="0" smtClean="0"/>
              <a:t> </a:t>
            </a:r>
            <a:r>
              <a:rPr lang="en-US" dirty="0" err="1" smtClean="0"/>
              <a:t>Focke-WulfFw</a:t>
            </a:r>
            <a:r>
              <a:rPr lang="en-US" dirty="0" smtClean="0"/>
              <a:t> 190. </a:t>
            </a:r>
            <a:r>
              <a:rPr lang="ru-RU" dirty="0" smtClean="0"/>
              <a:t>У </a:t>
            </a:r>
            <a:r>
              <a:rPr lang="ru-RU" dirty="0" err="1" smtClean="0"/>
              <a:t>початковий</a:t>
            </a:r>
            <a:r>
              <a:rPr lang="ru-RU" dirty="0" smtClean="0"/>
              <a:t> </a:t>
            </a:r>
            <a:r>
              <a:rPr lang="ru-RU" dirty="0" err="1" smtClean="0"/>
              <a:t>період</a:t>
            </a:r>
            <a:r>
              <a:rPr lang="ru-RU" dirty="0" smtClean="0"/>
              <a:t> </a:t>
            </a:r>
            <a:r>
              <a:rPr lang="ru-RU" dirty="0" err="1" smtClean="0"/>
              <a:t>війни</a:t>
            </a:r>
            <a:r>
              <a:rPr lang="ru-RU" dirty="0" smtClean="0"/>
              <a:t> </a:t>
            </a:r>
            <a:r>
              <a:rPr lang="ru-RU" dirty="0" err="1" smtClean="0"/>
              <a:t>обмежено</a:t>
            </a:r>
            <a:r>
              <a:rPr lang="ru-RU" dirty="0" smtClean="0"/>
              <a:t> </a:t>
            </a:r>
            <a:r>
              <a:rPr lang="ru-RU" dirty="0" err="1" smtClean="0"/>
              <a:t>використовувалися</a:t>
            </a:r>
            <a:r>
              <a:rPr lang="ru-RU" dirty="0" smtClean="0"/>
              <a:t> </a:t>
            </a:r>
            <a:r>
              <a:rPr lang="en-US" dirty="0" err="1" smtClean="0"/>
              <a:t>AradoAr</a:t>
            </a:r>
            <a:r>
              <a:rPr lang="en-US" dirty="0" smtClean="0"/>
              <a:t> 68 </a:t>
            </a:r>
            <a:r>
              <a:rPr lang="ru-RU" dirty="0" smtClean="0"/>
              <a:t>і </a:t>
            </a:r>
            <a:r>
              <a:rPr lang="en-US" dirty="0" err="1" smtClean="0"/>
              <a:t>HeinkelHe</a:t>
            </a:r>
            <a:r>
              <a:rPr lang="en-US" dirty="0" smtClean="0"/>
              <a:t> 51, </a:t>
            </a:r>
            <a:r>
              <a:rPr lang="ru-RU" dirty="0" smtClean="0"/>
              <a:t>а в </a:t>
            </a:r>
            <a:r>
              <a:rPr lang="ru-RU" dirty="0" err="1" smtClean="0"/>
              <a:t>якості</a:t>
            </a:r>
            <a:r>
              <a:rPr lang="ru-RU" dirty="0" smtClean="0"/>
              <a:t> </a:t>
            </a:r>
            <a:r>
              <a:rPr lang="ru-RU" dirty="0" err="1" smtClean="0"/>
              <a:t>нічного</a:t>
            </a:r>
            <a:r>
              <a:rPr lang="ru-RU" dirty="0" smtClean="0"/>
              <a:t> </a:t>
            </a:r>
            <a:r>
              <a:rPr lang="ru-RU" dirty="0" err="1" smtClean="0"/>
              <a:t>винищувача</a:t>
            </a:r>
            <a:r>
              <a:rPr lang="ru-RU" dirty="0" smtClean="0"/>
              <a:t> </a:t>
            </a:r>
            <a:r>
              <a:rPr lang="ru-RU" dirty="0" err="1" smtClean="0"/>
              <a:t>застосовувалися</a:t>
            </a:r>
            <a:r>
              <a:rPr lang="ru-RU" dirty="0" smtClean="0"/>
              <a:t> </a:t>
            </a:r>
            <a:r>
              <a:rPr lang="en-US" dirty="0" err="1" smtClean="0"/>
              <a:t>HeinkelHe</a:t>
            </a:r>
            <a:r>
              <a:rPr lang="en-US" dirty="0" smtClean="0"/>
              <a:t> 219. </a:t>
            </a:r>
            <a:r>
              <a:rPr lang="ru-RU" dirty="0" err="1" smtClean="0"/>
              <a:t>Наприкінці</a:t>
            </a:r>
            <a:r>
              <a:rPr lang="ru-RU" dirty="0" smtClean="0"/>
              <a:t> </a:t>
            </a:r>
            <a:r>
              <a:rPr lang="ru-RU" dirty="0" err="1" smtClean="0"/>
              <a:t>війни</a:t>
            </a:r>
            <a:r>
              <a:rPr lang="ru-RU" dirty="0" smtClean="0"/>
              <a:t> </a:t>
            </a:r>
            <a:r>
              <a:rPr lang="ru-RU" dirty="0" err="1" smtClean="0"/>
              <a:t>був</a:t>
            </a:r>
            <a:r>
              <a:rPr lang="ru-RU" dirty="0" smtClean="0"/>
              <a:t> </a:t>
            </a:r>
            <a:r>
              <a:rPr lang="ru-RU" dirty="0" err="1" smtClean="0"/>
              <a:t>розроблений</a:t>
            </a:r>
            <a:r>
              <a:rPr lang="ru-RU" dirty="0" smtClean="0"/>
              <a:t> </a:t>
            </a:r>
            <a:r>
              <a:rPr lang="ru-RU" dirty="0" err="1" smtClean="0"/>
              <a:t>реактивний</a:t>
            </a:r>
            <a:r>
              <a:rPr lang="ru-RU" dirty="0" smtClean="0"/>
              <a:t> </a:t>
            </a:r>
            <a:r>
              <a:rPr lang="ru-RU" dirty="0" err="1" smtClean="0"/>
              <a:t>винищувач</a:t>
            </a:r>
            <a:r>
              <a:rPr lang="ru-RU" dirty="0" smtClean="0"/>
              <a:t> </a:t>
            </a:r>
            <a:r>
              <a:rPr lang="en-US" dirty="0" smtClean="0"/>
              <a:t>Messerschmitt Me.262. </a:t>
            </a:r>
            <a:r>
              <a:rPr lang="ru-RU" dirty="0" smtClean="0"/>
              <a:t>З </a:t>
            </a:r>
            <a:r>
              <a:rPr lang="ru-RU" dirty="0" err="1" smtClean="0"/>
              <a:t>бомбардувальників</a:t>
            </a:r>
            <a:r>
              <a:rPr lang="ru-RU" dirty="0" smtClean="0"/>
              <a:t> початкового </a:t>
            </a:r>
            <a:r>
              <a:rPr lang="ru-RU" dirty="0" err="1" smtClean="0"/>
              <a:t>періоду</a:t>
            </a:r>
            <a:r>
              <a:rPr lang="ru-RU" dirty="0" smtClean="0"/>
              <a:t> </a:t>
            </a:r>
            <a:r>
              <a:rPr lang="ru-RU" dirty="0" err="1" smtClean="0"/>
              <a:t>війни</a:t>
            </a:r>
            <a:r>
              <a:rPr lang="ru-RU" dirty="0" smtClean="0"/>
              <a:t> </a:t>
            </a:r>
            <a:r>
              <a:rPr lang="ru-RU" dirty="0" err="1" smtClean="0"/>
              <a:t>частіше</a:t>
            </a:r>
            <a:r>
              <a:rPr lang="ru-RU" dirty="0" smtClean="0"/>
              <a:t> за </a:t>
            </a:r>
            <a:r>
              <a:rPr lang="ru-RU" dirty="0" err="1" smtClean="0"/>
              <a:t>інших</a:t>
            </a:r>
            <a:r>
              <a:rPr lang="ru-RU" dirty="0" smtClean="0"/>
              <a:t> </a:t>
            </a:r>
            <a:r>
              <a:rPr lang="ru-RU" dirty="0" err="1" smtClean="0"/>
              <a:t>використовувався</a:t>
            </a:r>
            <a:r>
              <a:rPr lang="ru-RU" dirty="0" smtClean="0"/>
              <a:t> </a:t>
            </a:r>
            <a:r>
              <a:rPr lang="en-US" dirty="0" err="1" smtClean="0"/>
              <a:t>JunkersJu</a:t>
            </a:r>
            <a:r>
              <a:rPr lang="en-US" dirty="0" smtClean="0"/>
              <a:t> 87, </a:t>
            </a:r>
            <a:r>
              <a:rPr lang="ru-RU" dirty="0" err="1" smtClean="0"/>
              <a:t>який</a:t>
            </a:r>
            <a:r>
              <a:rPr lang="ru-RU" dirty="0" smtClean="0"/>
              <a:t> не </a:t>
            </a:r>
            <a:r>
              <a:rPr lang="ru-RU" dirty="0" err="1" smtClean="0"/>
              <a:t>дивлячись</a:t>
            </a:r>
            <a:r>
              <a:rPr lang="ru-RU" dirty="0" smtClean="0"/>
              <a:t> на </a:t>
            </a:r>
            <a:r>
              <a:rPr lang="ru-RU" dirty="0" err="1" smtClean="0"/>
              <a:t>досить</a:t>
            </a:r>
            <a:r>
              <a:rPr lang="ru-RU" dirty="0" smtClean="0"/>
              <a:t> </a:t>
            </a:r>
            <a:r>
              <a:rPr lang="ru-RU" dirty="0" err="1" smtClean="0"/>
              <a:t>посередні</a:t>
            </a:r>
            <a:r>
              <a:rPr lang="ru-RU" dirty="0" smtClean="0"/>
              <a:t> характеристики, </a:t>
            </a:r>
            <a:r>
              <a:rPr lang="ru-RU" dirty="0" err="1" smtClean="0"/>
              <a:t>виявився</a:t>
            </a:r>
            <a:r>
              <a:rPr lang="ru-RU" dirty="0" smtClean="0"/>
              <a:t> </a:t>
            </a:r>
            <a:r>
              <a:rPr lang="ru-RU" dirty="0" err="1" smtClean="0"/>
              <a:t>досить</a:t>
            </a:r>
            <a:r>
              <a:rPr lang="ru-RU" dirty="0" smtClean="0"/>
              <a:t> </a:t>
            </a:r>
            <a:r>
              <a:rPr lang="ru-RU" dirty="0" err="1" smtClean="0"/>
              <a:t>ефективним</a:t>
            </a:r>
            <a:r>
              <a:rPr lang="ru-RU" dirty="0" smtClean="0"/>
              <a:t> </a:t>
            </a:r>
            <a:r>
              <a:rPr lang="ru-RU" dirty="0" err="1" smtClean="0"/>
              <a:t>літаком</a:t>
            </a:r>
            <a:r>
              <a:rPr lang="ru-RU" dirty="0" smtClean="0"/>
              <a:t>.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071" y="0"/>
            <a:ext cx="6113929" cy="248501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8072" y="2065468"/>
            <a:ext cx="6113928" cy="245274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8072" y="4189297"/>
            <a:ext cx="6117824" cy="266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78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131425" cy="1140311"/>
          </a:xfrm>
        </p:spPr>
        <p:txBody>
          <a:bodyPr>
            <a:normAutofit/>
          </a:bodyPr>
          <a:lstStyle/>
          <a:p>
            <a:r>
              <a:rPr lang="uk-UA" sz="4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Озброєння СРСР</a:t>
            </a:r>
            <a:endParaRPr lang="ru-RU" sz="44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1" y="962052"/>
            <a:ext cx="7938131" cy="2975247"/>
          </a:xfrm>
        </p:spPr>
        <p:txBody>
          <a:bodyPr/>
          <a:lstStyle/>
          <a:p>
            <a:r>
              <a:rPr lang="ru-RU" dirty="0"/>
              <a:t/>
            </a:r>
            <a:br>
              <a:rPr lang="ru-RU" dirty="0"/>
            </a:br>
            <a:r>
              <a:rPr lang="ru-RU" dirty="0"/>
              <a:t>До початку </a:t>
            </a:r>
            <a:r>
              <a:rPr lang="ru-RU" dirty="0" err="1"/>
              <a:t>Великої</a:t>
            </a:r>
            <a:r>
              <a:rPr lang="ru-RU" dirty="0"/>
              <a:t> </a:t>
            </a:r>
            <a:r>
              <a:rPr lang="ru-RU" dirty="0" err="1"/>
              <a:t>Вітчизняної</a:t>
            </a:r>
            <a:r>
              <a:rPr lang="ru-RU" dirty="0"/>
              <a:t> </a:t>
            </a:r>
            <a:r>
              <a:rPr lang="ru-RU" dirty="0" err="1"/>
              <a:t>врйни</a:t>
            </a:r>
            <a:r>
              <a:rPr lang="ru-RU" dirty="0"/>
              <a:t> </a:t>
            </a:r>
            <a:r>
              <a:rPr lang="ru-RU" dirty="0" err="1"/>
              <a:t>радянські</a:t>
            </a:r>
            <a:r>
              <a:rPr lang="ru-RU" dirty="0"/>
              <a:t> ВПС за </a:t>
            </a:r>
            <a:r>
              <a:rPr lang="ru-RU" dirty="0" err="1"/>
              <a:t>якістю</a:t>
            </a:r>
            <a:r>
              <a:rPr lang="ru-RU" dirty="0"/>
              <a:t> </a:t>
            </a:r>
            <a:r>
              <a:rPr lang="ru-RU" dirty="0" err="1"/>
              <a:t>літаків</a:t>
            </a:r>
            <a:r>
              <a:rPr lang="ru-RU" dirty="0"/>
              <a:t> </a:t>
            </a:r>
            <a:r>
              <a:rPr lang="ru-RU" dirty="0" err="1"/>
              <a:t>дуже</a:t>
            </a:r>
            <a:r>
              <a:rPr lang="ru-RU" dirty="0"/>
              <a:t> </a:t>
            </a:r>
            <a:r>
              <a:rPr lang="ru-RU" dirty="0" err="1"/>
              <a:t>поступалися</a:t>
            </a:r>
            <a:r>
              <a:rPr lang="ru-RU" dirty="0"/>
              <a:t> </a:t>
            </a:r>
            <a:r>
              <a:rPr lang="ru-RU" dirty="0" err="1"/>
              <a:t>німецьким</a:t>
            </a:r>
            <a:r>
              <a:rPr lang="ru-RU" dirty="0"/>
              <a:t>: на 90% </a:t>
            </a:r>
            <a:r>
              <a:rPr lang="ru-RU" dirty="0" err="1"/>
              <a:t>авіачастині</a:t>
            </a:r>
            <a:r>
              <a:rPr lang="ru-RU" dirty="0"/>
              <a:t> СРСР </a:t>
            </a:r>
            <a:r>
              <a:rPr lang="ru-RU" dirty="0" err="1"/>
              <a:t>були</a:t>
            </a:r>
            <a:r>
              <a:rPr lang="ru-RU" dirty="0"/>
              <a:t> </a:t>
            </a:r>
            <a:r>
              <a:rPr lang="ru-RU" dirty="0" err="1"/>
              <a:t>озброєні</a:t>
            </a:r>
            <a:r>
              <a:rPr lang="ru-RU" dirty="0"/>
              <a:t> </a:t>
            </a:r>
            <a:r>
              <a:rPr lang="ru-RU" dirty="0" err="1"/>
              <a:t>старими</a:t>
            </a:r>
            <a:r>
              <a:rPr lang="ru-RU" dirty="0"/>
              <a:t> </a:t>
            </a:r>
            <a:r>
              <a:rPr lang="ru-RU" dirty="0" err="1"/>
              <a:t>літаками</a:t>
            </a:r>
            <a:r>
              <a:rPr lang="ru-RU" dirty="0"/>
              <a:t> - </a:t>
            </a:r>
            <a:r>
              <a:rPr lang="ru-RU" dirty="0" err="1"/>
              <a:t>біпланами</a:t>
            </a:r>
            <a:r>
              <a:rPr lang="ru-RU" dirty="0"/>
              <a:t> </a:t>
            </a:r>
            <a:r>
              <a:rPr lang="ru-RU" dirty="0" smtClean="0"/>
              <a:t>И, </a:t>
            </a:r>
            <a:r>
              <a:rPr lang="ru-RU" dirty="0"/>
              <a:t>монопланами і </a:t>
            </a:r>
            <a:r>
              <a:rPr lang="ru-RU" dirty="0" err="1" smtClean="0"/>
              <a:t>малошвидкоснимилітаками</a:t>
            </a:r>
            <a:r>
              <a:rPr lang="ru-RU" dirty="0" smtClean="0"/>
              <a:t>.</a:t>
            </a:r>
          </a:p>
          <a:p>
            <a:r>
              <a:rPr lang="ru-RU" dirty="0" smtClean="0"/>
              <a:t> </a:t>
            </a:r>
            <a:r>
              <a:rPr lang="ru-RU" dirty="0" err="1"/>
              <a:t>Тільки</a:t>
            </a:r>
            <a:r>
              <a:rPr lang="ru-RU" dirty="0"/>
              <a:t> </a:t>
            </a:r>
            <a:r>
              <a:rPr lang="ru-RU" dirty="0" err="1"/>
              <a:t>близько</a:t>
            </a:r>
            <a:r>
              <a:rPr lang="ru-RU" dirty="0"/>
              <a:t> </a:t>
            </a:r>
            <a:r>
              <a:rPr lang="ru-RU" dirty="0" err="1"/>
              <a:t>тисячі</a:t>
            </a:r>
            <a:r>
              <a:rPr lang="ru-RU" dirty="0"/>
              <a:t> </a:t>
            </a:r>
            <a:r>
              <a:rPr lang="ru-RU" dirty="0" err="1"/>
              <a:t>літаків</a:t>
            </a:r>
            <a:r>
              <a:rPr lang="ru-RU" dirty="0"/>
              <a:t> </a:t>
            </a:r>
            <a:r>
              <a:rPr lang="ru-RU" dirty="0" err="1"/>
              <a:t>були</a:t>
            </a:r>
            <a:r>
              <a:rPr lang="ru-RU" dirty="0"/>
              <a:t> </a:t>
            </a:r>
            <a:r>
              <a:rPr lang="ru-RU" dirty="0" err="1"/>
              <a:t>новими</a:t>
            </a:r>
            <a:r>
              <a:rPr lang="ru-RU" dirty="0" smtClean="0"/>
              <a:t>.</a:t>
            </a:r>
          </a:p>
          <a:p>
            <a:r>
              <a:rPr lang="ru-RU" dirty="0" smtClean="0"/>
              <a:t> </a:t>
            </a:r>
            <a:r>
              <a:rPr lang="ru-RU" dirty="0"/>
              <a:t>Але </a:t>
            </a:r>
            <a:r>
              <a:rPr lang="ru-RU" dirty="0" smtClean="0"/>
              <a:t>п</a:t>
            </a:r>
            <a:r>
              <a:rPr lang="uk-UA" dirty="0" smtClean="0"/>
              <a:t>ілотів</a:t>
            </a:r>
            <a:r>
              <a:rPr lang="ru-RU" dirty="0" smtClean="0"/>
              <a:t> </a:t>
            </a:r>
            <a:r>
              <a:rPr lang="ru-RU" dirty="0" err="1"/>
              <a:t>які</a:t>
            </a:r>
            <a:r>
              <a:rPr lang="ru-RU" dirty="0"/>
              <a:t> могли </a:t>
            </a:r>
            <a:r>
              <a:rPr lang="uk-UA" dirty="0" smtClean="0"/>
              <a:t>керувати </a:t>
            </a:r>
            <a:r>
              <a:rPr lang="ru-RU" dirty="0" smtClean="0"/>
              <a:t>такими </a:t>
            </a:r>
            <a:r>
              <a:rPr lang="ru-RU" dirty="0"/>
              <a:t>машинами </a:t>
            </a:r>
            <a:r>
              <a:rPr lang="ru-RU" dirty="0" err="1"/>
              <a:t>було</a:t>
            </a:r>
            <a:r>
              <a:rPr lang="ru-RU" dirty="0"/>
              <a:t> </a:t>
            </a:r>
            <a:r>
              <a:rPr lang="ru-RU" dirty="0" err="1"/>
              <a:t>дуже</a:t>
            </a:r>
            <a:r>
              <a:rPr lang="ru-RU" dirty="0"/>
              <a:t> </a:t>
            </a:r>
            <a:r>
              <a:rPr lang="ru-RU" dirty="0" smtClean="0"/>
              <a:t>мало.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0659" y="4220861"/>
            <a:ext cx="4231341" cy="263713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8131" y="1936376"/>
            <a:ext cx="4253869" cy="228448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8131" y="0"/>
            <a:ext cx="4253869" cy="197173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816127"/>
            <a:ext cx="7938131" cy="304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03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20219814">
            <a:off x="244737" y="2413248"/>
            <a:ext cx="10131425" cy="1456267"/>
          </a:xfrm>
        </p:spPr>
        <p:txBody>
          <a:bodyPr>
            <a:normAutofit fontScale="90000"/>
          </a:bodyPr>
          <a:lstStyle/>
          <a:p>
            <a:r>
              <a:rPr lang="uk-UA" sz="60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КІНЕЦЬ!!! ДЯКУЮ ЗА УВАГУ!!!</a:t>
            </a:r>
            <a:endParaRPr lang="ru-RU" sz="60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 flipH="1" flipV="1">
            <a:off x="10817226" y="5791200"/>
            <a:ext cx="887094" cy="770965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9416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Небеса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Небеса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Небеса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Небесная</Template>
  <TotalTime>55</TotalTime>
  <Words>367</Words>
  <Application>Microsoft Office PowerPoint</Application>
  <PresentationFormat>Широкоэкранный</PresentationFormat>
  <Paragraphs>22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Небеса</vt:lpstr>
      <vt:lpstr>Озброєння Німеччини та СРСР на початку Великої Вітчизняної Війни</vt:lpstr>
      <vt:lpstr>Факти докладніше</vt:lpstr>
      <vt:lpstr>Табличні значення</vt:lpstr>
      <vt:lpstr>Загальний стан</vt:lpstr>
      <vt:lpstr>Озброєння німеччини</vt:lpstr>
      <vt:lpstr>Озброєння СРСР</vt:lpstr>
      <vt:lpstr>КІНЕЦЬ!!! ДЯКУЮ ЗА УВАГУ!!!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HOME</dc:creator>
  <cp:lastModifiedBy>HOME</cp:lastModifiedBy>
  <cp:revision>5</cp:revision>
  <dcterms:created xsi:type="dcterms:W3CDTF">2020-03-09T10:25:20Z</dcterms:created>
  <dcterms:modified xsi:type="dcterms:W3CDTF">2020-03-09T11:21:03Z</dcterms:modified>
</cp:coreProperties>
</file>

<file path=docProps/thumbnail.jpeg>
</file>